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5" r:id="rId9"/>
    <p:sldId id="25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DE439A-5FB9-F923-5FD9-0869CA170671}" v="2181" dt="2025-04-23T00:45:55.2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69A40-6BDA-4261-8CDF-11E94F8457F3}" type="datetimeFigureOut">
              <a:t>4/22/2025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10F44-046E-412B-92A4-465CB12CB3D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46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>
                <a:ea typeface="Calibri"/>
                <a:cs typeface="+mn-lt"/>
              </a:rPr>
            </a:br>
            <a:endParaRPr lang="en-US" dirty="0">
              <a:ea typeface="Calibri"/>
              <a:cs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F10F44-046E-412B-92A4-465CB12CB3DF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430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4406-9FC5-ACFE-893D-D4EADEB1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745440"/>
            <a:ext cx="8132227" cy="3559859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AF19C-C14B-F137-2DE9-19924590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08" y="4669316"/>
            <a:ext cx="8132227" cy="135048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6A999-B8D4-1774-9F1B-9F9FE1B3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5D5D-2AE2-6F91-D1EB-6DD8FC3C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029E4-3A4E-970A-17A8-1E17D37D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5275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DEBC-9F49-FA9D-D13C-DB380A62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451"/>
            <a:ext cx="10875953" cy="121465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0CB13-23E6-D711-450C-A85A0CB99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5467" y="1972101"/>
            <a:ext cx="10848873" cy="404769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BB7B-5C14-76DB-FEA8-3DBC09A9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C13CC-29B3-9FDC-C746-D5D65CC2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2A12-895F-E9BE-5289-4E0411BD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269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17614-2270-537D-8B09-6CB65016A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9496" y="755981"/>
            <a:ext cx="2277552" cy="5338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98B5-885C-CBB1-A858-76F65F7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755981"/>
            <a:ext cx="8230086" cy="5338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DAFE-6A83-FB7D-72DF-232EFE20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41CCF-A3CD-506E-3AAE-CAEFA8C1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DD9D-25C2-0EDF-A6F4-71946D5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809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22A-1F6D-0DE5-E04A-DC466353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ADD6F-7C93-3CD3-AC8D-28A78787C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06E74-14FC-84D9-4B41-7D9FB0D5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A7DC-6292-6181-949E-F8BC3FA1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5C6-EADC-E072-B19B-49BB11DF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494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2054-1AE7-534F-0CFE-1F0628A0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8EC2A-45C7-131C-0F4A-56E62EB02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A323-2679-E978-8856-2FEBE8F5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1DC2-625E-0477-BF8C-F3CDDCE4B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1A644-D449-E464-C2DF-F045A518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317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2719-44A3-3EE8-D757-F0E0F963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0DC2-69F2-A056-508C-F5138E71F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2243E-0673-54F2-5B38-DF5D2C73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46B7D-7BAF-8DE9-FB5A-282908B0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99017-BDD7-56C7-43AE-4B86AC78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E7D63-14BF-E333-B350-75DA58E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477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7F72-3970-859F-C268-E9940EF2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37CC6-89B8-3CF3-6973-1B5B71782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961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0EB0-E35B-DA3D-B6A1-2422B01C6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15D0-F178-1506-0E61-C8FFDF9BD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8633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B421-A65A-A7DC-40A7-D8B76F9C3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8633" y="2678596"/>
            <a:ext cx="4571287" cy="350670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F5675-5329-D2DB-FAFF-700D076C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92A97-07D9-5E5C-2A31-3B7D764C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26143-8FEE-0ABD-25C7-C34AF656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97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6EFE-D86C-B076-D4D1-FAD1883E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766"/>
            <a:ext cx="7240293" cy="3547534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F3B23-C631-4B62-3211-30222ABE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A1FB-EA0D-F6A3-A4EB-001AA082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671B7-A902-587D-89D0-ECFB738F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321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A27D49-E5B4-0E67-FCFC-62A04E70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E4B02-DD32-C63F-6FEE-BC36E2EF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5FA8B-18F7-7DDC-74E0-B1C7139E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009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D42A-8FC3-F6BE-4CF7-1490DE4FD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95" y="766636"/>
            <a:ext cx="3951745" cy="151062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2BAA-1CCB-696D-D506-5E1747080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702452"/>
            <a:ext cx="6249988" cy="5317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3C3E7-B970-EF6C-A6D3-6CB81C948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32464-D130-7DA0-050D-B444566B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B3B4-209E-187A-6F86-2F2EAD9F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A2A86-6CB1-F027-66AC-8EBFA9D0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230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8F49-A418-C21F-25DC-E4C2E171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2" y="765850"/>
            <a:ext cx="3995693" cy="17747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8CDE2-0C1B-D3BE-F399-98D983EF4534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05400" y="838200"/>
            <a:ext cx="6249988" cy="51815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86322-CA2D-A634-C10E-4F22BCE48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552699"/>
            <a:ext cx="3736563" cy="3467099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0DD6-F55F-4437-DEC5-FA60285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/>
          <a:lstStyle/>
          <a:p>
            <a:fld id="{3220A08F-2B1D-4498-A043-7C299B1C2561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B46D7-EE7C-E399-6A6B-18237228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1B808-3207-D755-3B0B-E1D8814B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058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F45E2-9197-4E34-029A-725ADAC0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620202"/>
            <a:ext cx="9956747" cy="1438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CC19E-63FE-1D76-2550-01FD9A6D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467" y="2306781"/>
            <a:ext cx="9956747" cy="3870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FA067-55BA-33CD-E6F2-B24B2D5D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0137" y="63202"/>
            <a:ext cx="2743200" cy="318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67E9B64-DC09-41C8-9DE3-DA74AF8D2F97}" type="datetimeFigureOut">
              <a:rPr lang="en-US" dirty="0"/>
              <a:t>4/22/2025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5EAE2-7EF5-FFAA-CD74-AA63C671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44016" y="6424761"/>
            <a:ext cx="405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C1A-2539-3AE9-11EA-B87D22E62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395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6272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528">
          <p15:clr>
            <a:srgbClr val="F26B43"/>
          </p15:clr>
        </p15:guide>
        <p15:guide id="19" orient="horz" pos="2160">
          <p15:clr>
            <a:srgbClr val="F26B43"/>
          </p15:clr>
        </p15:guide>
        <p15:guide id="20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George Hotz v Sony: The Jailbreak of the </a:t>
            </a:r>
            <a:r>
              <a:rPr lang="en-US" dirty="0" err="1"/>
              <a:t>Playstation</a:t>
            </a:r>
            <a:r>
              <a:rPr lang="en-US" dirty="0"/>
              <a:t> 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By: Jacob Braddock</a:t>
            </a:r>
          </a:p>
          <a:p>
            <a:r>
              <a:rPr lang="en-US" dirty="0"/>
              <a:t>Charleston Southern University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9233F9-EE96-E481-AAFC-90FD271215A8}"/>
              </a:ext>
            </a:extLst>
          </p:cNvPr>
          <p:cNvSpPr txBox="1"/>
          <p:nvPr/>
        </p:nvSpPr>
        <p:spPr>
          <a:xfrm>
            <a:off x="5975350" y="6019800"/>
            <a:ext cx="50038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/>
              <a:t>Figure 1. </a:t>
            </a:r>
            <a:r>
              <a:rPr lang="en-US" dirty="0"/>
              <a:t> </a:t>
            </a:r>
            <a:r>
              <a:rPr lang="en-US" dirty="0" err="1"/>
              <a:t>Geohot</a:t>
            </a:r>
            <a:r>
              <a:rPr lang="en-US" dirty="0"/>
              <a:t> A.K.A George </a:t>
            </a:r>
            <a:r>
              <a:rPr lang="en-US" dirty="0">
                <a:ea typeface="+mn-lt"/>
                <a:cs typeface="+mn-lt"/>
              </a:rPr>
              <a:t>Hotz (Heath, 2012)</a:t>
            </a:r>
            <a:endParaRPr lang="en-US" dirty="0"/>
          </a:p>
        </p:txBody>
      </p:sp>
      <p:pic>
        <p:nvPicPr>
          <p:cNvPr id="4" name="Picture 3" descr="A person holding a green circuit board&#10;&#10;AI-generated content may be incorrect.">
            <a:extLst>
              <a:ext uri="{FF2B5EF4-FFF2-40B4-BE49-F238E27FC236}">
                <a16:creationId xmlns:a16="http://schemas.microsoft.com/office/drawing/2014/main" id="{3075DF1F-9CED-D03A-E450-5D779BD3E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810" y="2234747"/>
            <a:ext cx="5503334" cy="366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DE447-AB85-256A-E283-4B260905B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>
            <a:normAutofit/>
          </a:bodyPr>
          <a:lstStyle/>
          <a:p>
            <a:r>
              <a:rPr lang="en-US" dirty="0"/>
              <a:t>Jailbreaking: What is it actually?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545E1-4D6D-DBAD-36A9-C6D952D90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sz="1600" dirty="0">
                <a:ea typeface="+mn-lt"/>
                <a:cs typeface="+mn-lt"/>
              </a:rPr>
              <a:t>Jailbreaking is the process of removing software restrictions on devices, typically iPhones, to allow unauthorized applications and features (</a:t>
            </a:r>
            <a:r>
              <a:rPr lang="en-US" sz="1600" dirty="0"/>
              <a:t>What is Jailbreaking? History, </a:t>
            </a:r>
            <a:r>
              <a:rPr lang="en-US" sz="1600"/>
              <a:t>Benefits and Risks, 2023)</a:t>
            </a:r>
            <a:endParaRPr lang="en-US" sz="1600" dirty="0">
              <a:ea typeface="+mn-lt"/>
              <a:cs typeface="+mn-lt"/>
            </a:endParaRPr>
          </a:p>
          <a:p>
            <a:r>
              <a:rPr lang="en-US" sz="1600" dirty="0"/>
              <a:t>The idea of jailbreaking normally is to do things you normally cannot with the intended </a:t>
            </a:r>
            <a:r>
              <a:rPr lang="en-US" sz="1600"/>
              <a:t>device (iOS, game consoles, </a:t>
            </a:r>
            <a:r>
              <a:rPr lang="en-US" sz="1600" err="1"/>
              <a:t>etc</a:t>
            </a:r>
            <a:r>
              <a:rPr lang="en-US" sz="1600"/>
              <a:t>)</a:t>
            </a:r>
            <a:endParaRPr lang="en-US" sz="1600" dirty="0"/>
          </a:p>
          <a:p>
            <a:r>
              <a:rPr lang="en-US" sz="1600" dirty="0"/>
              <a:t>Rooting is very similar to this process (normally </a:t>
            </a:r>
            <a:r>
              <a:rPr lang="en-US" sz="1600"/>
              <a:t>for android devices, which is Linux)</a:t>
            </a:r>
            <a:endParaRPr lang="en-US" sz="1600" dirty="0"/>
          </a:p>
          <a:p>
            <a:r>
              <a:rPr lang="en-US" sz="1600" dirty="0"/>
              <a:t>Can also open such devices to attacks and malware, or prevent further outsider service to said device</a:t>
            </a:r>
          </a:p>
          <a:p>
            <a:endParaRPr lang="en-US" sz="1600" dirty="0"/>
          </a:p>
          <a:p>
            <a:pPr>
              <a:lnSpc>
                <a:spcPct val="110000"/>
              </a:lnSpc>
            </a:pPr>
            <a:endParaRPr lang="en-US"/>
          </a:p>
          <a:p>
            <a:pPr>
              <a:lnSpc>
                <a:spcPct val="110000"/>
              </a:lnSpc>
            </a:pPr>
            <a:br>
              <a:rPr lang="en-US" sz="1400" dirty="0"/>
            </a:br>
            <a:endParaRPr lang="en-US" sz="14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538A5-074B-11FE-682D-1EBB407980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247AB07-FBD0-4E55-8986-0631723BF6DF}" type="datetime1">
              <a:pPr>
                <a:spcAft>
                  <a:spcPts val="600"/>
                </a:spcAft>
              </a:pPr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D756C-5DED-56CC-557A-9F78C45B6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3B256-D6F4-3384-041B-AEE05D8D6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dirty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C122A8-3DF9-6E9E-A52C-383151D00E9F}"/>
              </a:ext>
            </a:extLst>
          </p:cNvPr>
          <p:cNvSpPr txBox="1"/>
          <p:nvPr/>
        </p:nvSpPr>
        <p:spPr>
          <a:xfrm>
            <a:off x="176480" y="5361489"/>
            <a:ext cx="59437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/>
              <a:t>Figure 2</a:t>
            </a:r>
            <a:r>
              <a:rPr lang="en-US" dirty="0"/>
              <a:t>. Visual Image of Cydia (How to Jailbreak, n.d.)</a:t>
            </a:r>
          </a:p>
        </p:txBody>
      </p:sp>
      <p:pic>
        <p:nvPicPr>
          <p:cNvPr id="9" name="Picture 8" descr="A hand holding a cell phone&#10;&#10;AI-generated content may be incorrect.">
            <a:extLst>
              <a:ext uri="{FF2B5EF4-FFF2-40B4-BE49-F238E27FC236}">
                <a16:creationId xmlns:a16="http://schemas.microsoft.com/office/drawing/2014/main" id="{902EA66E-0ADE-DF74-5FF0-93BEE046B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93" y="1626454"/>
            <a:ext cx="6044773" cy="360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548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24EE3C-8A79-D0CD-3D70-0D34FEB29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3C8F6-35ED-0489-17E1-5FEA07EF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Main Character: George Hotz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24737-C1F3-F30D-3853-6F849791A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Security Hacker and Software Dev</a:t>
            </a:r>
          </a:p>
          <a:p>
            <a:r>
              <a:rPr lang="en-US" dirty="0">
                <a:latin typeface="Neue Haas Grotesk Text Pro"/>
                <a:ea typeface="Open Sans"/>
                <a:cs typeface="Open Sans"/>
              </a:rPr>
              <a:t>At the time, a 19 year old man who had worked on various iOS hacks including removing the SIM Lock on iPhones.</a:t>
            </a:r>
          </a:p>
          <a:p>
            <a:r>
              <a:rPr lang="en-US" dirty="0">
                <a:latin typeface="Neue Haas Grotesk Text Pro"/>
                <a:ea typeface="Open Sans"/>
                <a:cs typeface="Open Sans"/>
              </a:rPr>
              <a:t>Also developed blackra1n (a jailbreaking software for old iOS models)</a:t>
            </a:r>
          </a:p>
          <a:p>
            <a:pPr marL="0" indent="0">
              <a:buNone/>
            </a:pPr>
            <a:endParaRPr lang="en-US" dirty="0">
              <a:latin typeface="Neue Haas Grotesk Text Pro"/>
              <a:ea typeface="Open Sans"/>
              <a:cs typeface="Open San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951C5-807E-EDE0-B6CE-443928513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7AB07-FBD0-4E55-8986-0631723BF6DF}" type="datetime1">
              <a:t>4/22/2025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266A0-2AA6-40F3-DFF1-58A6F2318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89CE6-E86F-328F-D515-BC510E52D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3</a:t>
            </a:fld>
            <a:endParaRPr lang="en-US" dirty="0"/>
          </a:p>
        </p:txBody>
      </p:sp>
      <p:pic>
        <p:nvPicPr>
          <p:cNvPr id="7" name="Picture 6" descr="A computer screen shot of a message&#10;&#10;AI-generated content may be incorrect.">
            <a:extLst>
              <a:ext uri="{FF2B5EF4-FFF2-40B4-BE49-F238E27FC236}">
                <a16:creationId xmlns:a16="http://schemas.microsoft.com/office/drawing/2014/main" id="{966568A5-FF2A-E4CD-E8B4-62414C40F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247" y="4057972"/>
            <a:ext cx="7112673" cy="18944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7C98A3-511C-7EE5-F133-D28F65B5BD23}"/>
              </a:ext>
            </a:extLst>
          </p:cNvPr>
          <p:cNvSpPr txBox="1"/>
          <p:nvPr/>
        </p:nvSpPr>
        <p:spPr>
          <a:xfrm>
            <a:off x="2745619" y="4275666"/>
            <a:ext cx="1838476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Figure 3. Screenshot of blackra1n (</a:t>
            </a:r>
            <a:r>
              <a:rPr lang="en-US" dirty="0">
                <a:latin typeface="Neue Haas Grotesk Text Pro"/>
              </a:rPr>
              <a:t>BlackRa1n Jailbreak Tool: Everything You Need To Know [How To Use], n.d.)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894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835CC-6466-2073-324E-8CECAEA28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2D329-BBD9-9A78-E391-4671EE2B0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>
                <a:latin typeface="+mj-lt"/>
                <a:ea typeface="+mj-ea"/>
                <a:cs typeface="+mj-cs"/>
              </a:rPr>
              <a:t>The Jailbreak of the Ps3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67C75-600E-A77C-028A-4710A6914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/>
              <a:t>December 2009, Hotz announces his intentions to crack security of the PS3</a:t>
            </a:r>
          </a:p>
          <a:p>
            <a:pPr>
              <a:lnSpc>
                <a:spcPct val="110000"/>
              </a:lnSpc>
            </a:pPr>
            <a:endParaRPr lang="en-US" sz="1500"/>
          </a:p>
          <a:p>
            <a:pPr>
              <a:lnSpc>
                <a:spcPct val="110000"/>
              </a:lnSpc>
            </a:pPr>
            <a:r>
              <a:rPr lang="en-US" sz="1500" dirty="0"/>
              <a:t>January 2010, he succeeds and has the power access the memory management system and has hypervisor level access (think of it like the host)</a:t>
            </a:r>
          </a:p>
          <a:p>
            <a:pPr>
              <a:lnSpc>
                <a:spcPct val="110000"/>
              </a:lnSpc>
            </a:pPr>
            <a:endParaRPr lang="en-US" sz="1500"/>
          </a:p>
          <a:p>
            <a:pPr>
              <a:lnSpc>
                <a:spcPct val="110000"/>
              </a:lnSpc>
            </a:pPr>
            <a:r>
              <a:rPr lang="en-US" sz="1500"/>
              <a:t>The exploit is made public later that month and quickly patched that year by Sony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87E5E6-5E3F-9650-FC78-9DF0FDBDFF54}"/>
              </a:ext>
            </a:extLst>
          </p:cNvPr>
          <p:cNvSpPr txBox="1"/>
          <p:nvPr/>
        </p:nvSpPr>
        <p:spPr>
          <a:xfrm>
            <a:off x="6498633" y="1769166"/>
            <a:ext cx="4571287" cy="81500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1400" b="0" i="1" kern="1200" cap="all" spc="100" baseline="0">
                <a:latin typeface="+mn-lt"/>
                <a:ea typeface="+mn-ea"/>
                <a:cs typeface="+mn-cs"/>
              </a:rPr>
              <a:t>Figure 4. Part of a step by step guide to Jailbreak PS3</a:t>
            </a:r>
            <a:r>
              <a:rPr lang="en-US" sz="1400" b="0" kern="1200" cap="all" spc="100" baseline="0">
                <a:latin typeface="+mn-lt"/>
                <a:ea typeface="+mn-ea"/>
                <a:cs typeface="+mn-cs"/>
              </a:rPr>
              <a:t> (Lloyd, 2025)</a:t>
            </a:r>
          </a:p>
        </p:txBody>
      </p:sp>
      <p:pic>
        <p:nvPicPr>
          <p:cNvPr id="7" name="Picture 6" descr="A video game controller and a screen&#10;&#10;AI-generated content may be incorrect.">
            <a:extLst>
              <a:ext uri="{FF2B5EF4-FFF2-40B4-BE49-F238E27FC236}">
                <a16:creationId xmlns:a16="http://schemas.microsoft.com/office/drawing/2014/main" id="{C9131357-AE6B-6087-74DB-8B0C296BE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633" y="2717718"/>
            <a:ext cx="4571287" cy="3428465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87239-5CB0-1C8C-731F-EB22E7ED20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247AB07-FBD0-4E55-8986-0631723BF6DF}" type="datetime1">
              <a:rPr lang="en-US"/>
              <a:pPr>
                <a:spcAft>
                  <a:spcPts val="600"/>
                </a:spcAft>
              </a:pPr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E2882-4FE7-9685-7FB0-5BA64050A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b="0" kern="1200" cap="all" spc="0" baseline="0">
                <a:latin typeface="+mn-lt"/>
                <a:ea typeface="+mn-ea"/>
                <a:cs typeface="+mn-cs"/>
              </a:rPr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4F03E-E5AA-41EE-B02D-D8833D2DE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dirty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494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7ABE00-BE9D-10B6-F540-4A32AA2AD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26FDF-6925-ECE4-28B7-A389A9D84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Sony 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BA060-1BCD-DEA6-7006-38B13FBD6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In 2010 December, a hacking group exposed a flaw in Sony ECDSA signatures</a:t>
            </a:r>
          </a:p>
          <a:p>
            <a:pPr>
              <a:lnSpc>
                <a:spcPct val="110000"/>
              </a:lnSpc>
            </a:pP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Private keys were not published</a:t>
            </a:r>
          </a:p>
          <a:p>
            <a:pPr>
              <a:lnSpc>
                <a:spcPct val="110000"/>
              </a:lnSpc>
            </a:pP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/>
              <a:t>Hotz posted this key to his own public </a:t>
            </a:r>
            <a:r>
              <a:rPr lang="en-US" sz="1600" err="1"/>
              <a:t>wesbite</a:t>
            </a:r>
            <a:endParaRPr lang="en-US" sz="1600" dirty="0" err="1"/>
          </a:p>
          <a:p>
            <a:pPr>
              <a:lnSpc>
                <a:spcPct val="110000"/>
              </a:lnSpc>
            </a:pP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Sony fed up with this constant exposure of system vulnerabilities, sued Hotz for copyright infringement among other charges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2815D-8A10-9D36-2BF9-B794BDDD5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247AB07-FBD0-4E55-8986-0631723BF6DF}" type="datetime1">
              <a:rPr lang="en-US"/>
              <a:pPr>
                <a:spcAft>
                  <a:spcPts val="600"/>
                </a:spcAft>
              </a:pPr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26E02-EC93-75F3-9D5C-37EACFF40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5F455-E0EF-A93B-42B4-3DF95E035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dirty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563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D3577-4708-55FD-FEEA-EC6EDAAF2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BF767-CF22-85D8-A024-BEDBB6950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>
            <a:normAutofit/>
          </a:bodyPr>
          <a:lstStyle/>
          <a:p>
            <a:r>
              <a:rPr lang="en-US" dirty="0"/>
              <a:t>The Legal Battle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EAF09-80C1-1448-BEF6-177C8CD331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On top of the lawsuit, Sony pursued more legal  actions </a:t>
            </a:r>
            <a:r>
              <a:rPr lang="en-US" sz="1400" dirty="0" err="1"/>
              <a:t>oagainst</a:t>
            </a:r>
            <a:r>
              <a:rPr lang="en-US" sz="1400" dirty="0"/>
              <a:t> Hotz</a:t>
            </a:r>
          </a:p>
          <a:p>
            <a:pPr>
              <a:lnSpc>
                <a:spcPct val="110000"/>
              </a:lnSpc>
            </a:pPr>
            <a:endParaRPr lang="en-US" sz="1400" dirty="0"/>
          </a:p>
          <a:p>
            <a:pPr>
              <a:lnSpc>
                <a:spcPct val="110000"/>
              </a:lnSpc>
            </a:pPr>
            <a:r>
              <a:rPr lang="en-US" sz="1400" dirty="0"/>
              <a:t>Temporary Restraining Order to prevent the spread of his jailbreak, and the turnover of all his computing devices and media storage</a:t>
            </a:r>
          </a:p>
          <a:p>
            <a:pPr>
              <a:lnSpc>
                <a:spcPct val="110000"/>
              </a:lnSpc>
            </a:pPr>
            <a:endParaRPr lang="en-US" sz="1400" dirty="0"/>
          </a:p>
          <a:p>
            <a:pPr>
              <a:lnSpc>
                <a:spcPct val="110000"/>
              </a:lnSpc>
            </a:pPr>
            <a:r>
              <a:rPr lang="en-US" sz="1400" dirty="0"/>
              <a:t>Hotz opted to respond with a one minute </a:t>
            </a:r>
            <a:r>
              <a:rPr lang="en-US" sz="1400" dirty="0" err="1"/>
              <a:t>youtube</a:t>
            </a:r>
            <a:r>
              <a:rPr lang="en-US" sz="1400" dirty="0"/>
              <a:t> diss track</a:t>
            </a:r>
          </a:p>
          <a:p>
            <a:pPr>
              <a:lnSpc>
                <a:spcPct val="110000"/>
              </a:lnSpc>
            </a:pPr>
            <a:endParaRPr lang="en-US" sz="1400" dirty="0"/>
          </a:p>
          <a:p>
            <a:pPr>
              <a:lnSpc>
                <a:spcPct val="110000"/>
              </a:lnSpc>
            </a:pPr>
            <a:r>
              <a:rPr lang="en-US" sz="1400" dirty="0"/>
              <a:t>Eventually, Sony also gain Ips of to all those visiting Hotz website</a:t>
            </a:r>
          </a:p>
          <a:p>
            <a:pPr>
              <a:lnSpc>
                <a:spcPct val="110000"/>
              </a:lnSpc>
            </a:pPr>
            <a:endParaRPr lang="en-US" sz="1400" dirty="0"/>
          </a:p>
          <a:p>
            <a:pPr>
              <a:lnSpc>
                <a:spcPct val="110000"/>
              </a:lnSpc>
            </a:pPr>
            <a:r>
              <a:rPr lang="en-US" sz="1400" dirty="0"/>
              <a:t>Eventually the parties settled out of court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74A39-2059-C1FD-8DEC-97FD95F6A5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247AB07-FBD0-4E55-8986-0631723BF6DF}" type="datetime1">
              <a:rPr lang="en-US"/>
              <a:pPr>
                <a:spcAft>
                  <a:spcPts val="600"/>
                </a:spcAft>
              </a:pPr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F0FDB-8264-C2A0-FF4C-DA4D7B721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A5C62-21D0-8B90-E161-3F7BC3AF0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dirty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10" name="Picture 9" descr="A gavel on a stand&#10;&#10;AI-generated content may be incorrect.">
            <a:extLst>
              <a:ext uri="{FF2B5EF4-FFF2-40B4-BE49-F238E27FC236}">
                <a16:creationId xmlns:a16="http://schemas.microsoft.com/office/drawing/2014/main" id="{58C0E056-7EE5-2DB7-3A25-9ABF5FE2D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2319" y="1246909"/>
            <a:ext cx="5784274" cy="501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42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20DE0-1D94-3D07-2B94-EFBCED1000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A6FB7-EF35-6FA0-DCDC-E6A7D07D3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Fallout: Hacktivism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F2C9C-8DAB-7915-A827-913506B5B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hacking community was outraged at Sony for what they had done to Hotz</a:t>
            </a:r>
          </a:p>
          <a:p>
            <a:endParaRPr lang="en-US" dirty="0"/>
          </a:p>
          <a:p>
            <a:r>
              <a:rPr lang="en-US" dirty="0"/>
              <a:t>Anonymous and </a:t>
            </a:r>
            <a:r>
              <a:rPr lang="en-US" dirty="0" err="1"/>
              <a:t>Lulzsec</a:t>
            </a:r>
            <a:r>
              <a:rPr lang="en-US" dirty="0"/>
              <a:t> the two major hacking groups going after </a:t>
            </a:r>
            <a:r>
              <a:rPr lang="en-US" dirty="0" err="1"/>
              <a:t>sony</a:t>
            </a:r>
            <a:endParaRPr lang="en-US" dirty="0"/>
          </a:p>
          <a:p>
            <a:endParaRPr lang="en-US" dirty="0"/>
          </a:p>
          <a:p>
            <a:r>
              <a:rPr lang="en-US" dirty="0"/>
              <a:t>Anonymous attempted to attack the Sony website, though amounted to nothing</a:t>
            </a:r>
          </a:p>
          <a:p>
            <a:endParaRPr lang="en-US" dirty="0"/>
          </a:p>
          <a:p>
            <a:r>
              <a:rPr lang="en-US" dirty="0" err="1"/>
              <a:t>Lulzsec</a:t>
            </a:r>
            <a:r>
              <a:rPr lang="en-US" dirty="0"/>
              <a:t> said they had the compromised accounts of one million employes after an SQL injection attack, amounted to nothing as well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EF228-6398-6931-C411-1CB1813D3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7AB07-FBD0-4E55-8986-0631723BF6DF}" type="datetime1">
              <a:t>4/22/2025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9AD20-5847-F246-E4FE-8D2CF5514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4D373-9637-DA5F-068B-179A67970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00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8FA028-2CD4-BD27-2F9C-E99744189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8D6CA-2A53-AF34-40B4-D2B71B1BD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Hotz Future after the Lawsuit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2C5BD-F116-46D1-7F87-446CB1F10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Hotz was banned from doing any hacking work on Sony products, therefore killing any jailbreaking of their products</a:t>
            </a:r>
          </a:p>
          <a:p>
            <a:endParaRPr lang="en-US" dirty="0"/>
          </a:p>
          <a:p>
            <a:r>
              <a:rPr lang="en-US" dirty="0"/>
              <a:t>Laundry list of "crimes" committed were filed under the lawsuit, including trespassing, violating the Computer Fraud and Abuse act, etc.</a:t>
            </a:r>
          </a:p>
          <a:p>
            <a:endParaRPr lang="en-US" dirty="0"/>
          </a:p>
          <a:p>
            <a:r>
              <a:rPr lang="en-US" dirty="0"/>
              <a:t>Moved on to developing a rooting hack for the Samsung Galaxy S5</a:t>
            </a:r>
          </a:p>
          <a:p>
            <a:endParaRPr lang="en-US" dirty="0"/>
          </a:p>
          <a:p>
            <a:r>
              <a:rPr lang="en-US" dirty="0"/>
              <a:t>Went on to be employed by major companies such as google, </a:t>
            </a:r>
            <a:r>
              <a:rPr lang="en-US" dirty="0" err="1"/>
              <a:t>facebook</a:t>
            </a:r>
            <a:r>
              <a:rPr lang="en-US" dirty="0"/>
              <a:t>, and twitter, before starting his own companies such as comma.ai and tiny </a:t>
            </a:r>
            <a:r>
              <a:rPr lang="en-US" dirty="0" err="1"/>
              <a:t>corp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9B704-0AD2-A706-1144-5D519294B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7AB07-FBD0-4E55-8986-0631723BF6DF}" type="datetime1">
              <a:t>4/22/2025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EEBE8-D117-5E59-0B12-843D5BD8E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DEF5E-5F0E-0B3B-3142-095612A48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32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D52BA-E545-01AD-598D-02B2E934E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EC5ED-0F59-EC0C-3DC2-F43137771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900" i="1" dirty="0"/>
              <a:t>BlackRa1n jailbreak tool guide for </a:t>
            </a:r>
            <a:r>
              <a:rPr lang="en-US" sz="900" i="1" err="1"/>
              <a:t>iphone</a:t>
            </a:r>
            <a:r>
              <a:rPr lang="en-US" sz="900" i="1" dirty="0"/>
              <a:t>, iPad, iPod Touch [how to use]</a:t>
            </a:r>
            <a:r>
              <a:rPr lang="en-US" sz="900" dirty="0"/>
              <a:t>. </a:t>
            </a:r>
            <a:r>
              <a:rPr lang="en-US" sz="900" err="1"/>
              <a:t>iJailbreak</a:t>
            </a:r>
            <a:r>
              <a:rPr lang="en-US" sz="900" dirty="0"/>
              <a:t>. (2015, October 6). http://www.ijailbreak.com/blackra1n/ </a:t>
            </a:r>
          </a:p>
          <a:p>
            <a:endParaRPr lang="en-US" sz="900" dirty="0"/>
          </a:p>
          <a:p>
            <a:endParaRPr lang="en-US" sz="900" dirty="0"/>
          </a:p>
          <a:p>
            <a:r>
              <a:rPr lang="en-US" sz="900" dirty="0"/>
              <a:t>Cole, A. (2020, January 9). </a:t>
            </a:r>
            <a:r>
              <a:rPr lang="en-US" sz="900" i="1" dirty="0"/>
              <a:t>What is a jailbroken device &amp; what does jailbreaking mean?</a:t>
            </a:r>
            <a:r>
              <a:rPr lang="en-US" sz="900" dirty="0"/>
              <a:t>. Data recovery tips. Recover deleted files on Mac, Windows. https://www.cleverfiles.com/howto/what-is-jailbroken-device.html </a:t>
            </a:r>
          </a:p>
          <a:p>
            <a:endParaRPr lang="en-US" sz="900" dirty="0"/>
          </a:p>
          <a:p>
            <a:endParaRPr lang="en-US" sz="900" dirty="0"/>
          </a:p>
          <a:p>
            <a:r>
              <a:rPr lang="en-US" sz="900" i="1" dirty="0"/>
              <a:t>How to jailbreak</a:t>
            </a:r>
            <a:r>
              <a:rPr lang="en-US" sz="900" dirty="0"/>
              <a:t>. iDownloadBlog.com. (n.d.). https://www.idownloadblog.com/jailbreak/ </a:t>
            </a:r>
          </a:p>
          <a:p>
            <a:endParaRPr lang="en-US" sz="900" dirty="0"/>
          </a:p>
          <a:p>
            <a:endParaRPr lang="en-US" sz="900" dirty="0"/>
          </a:p>
          <a:p>
            <a:r>
              <a:rPr lang="en-US" sz="900" dirty="0"/>
              <a:t>Lloyd, J. (2025, April 9). </a:t>
            </a:r>
            <a:r>
              <a:rPr lang="en-US" sz="900" i="1" dirty="0"/>
              <a:t>How to jailbreak a PS3 (with pictures)</a:t>
            </a:r>
            <a:r>
              <a:rPr lang="en-US" sz="900" dirty="0"/>
              <a:t>. </a:t>
            </a:r>
            <a:r>
              <a:rPr lang="en-US" sz="900" err="1"/>
              <a:t>wikiHow</a:t>
            </a:r>
            <a:r>
              <a:rPr lang="en-US" sz="900" dirty="0"/>
              <a:t>. https://www.wikihow.com/Jailbreak-a-PS3 </a:t>
            </a:r>
          </a:p>
          <a:p>
            <a:endParaRPr lang="en-US" sz="900" dirty="0"/>
          </a:p>
          <a:p>
            <a:endParaRPr lang="en-US" sz="900" dirty="0"/>
          </a:p>
          <a:p>
            <a:r>
              <a:rPr lang="en-US" sz="900" i="1" dirty="0"/>
              <a:t>What is jailbreaking? history, benefits and risks</a:t>
            </a:r>
            <a:r>
              <a:rPr lang="en-US" sz="900" dirty="0"/>
              <a:t>. </a:t>
            </a:r>
            <a:r>
              <a:rPr lang="en-US" sz="900" err="1"/>
              <a:t>SentinelOne</a:t>
            </a:r>
            <a:r>
              <a:rPr lang="en-US" sz="900" dirty="0"/>
              <a:t>. (2023, March 19). https://www.sentinelone.com/cybersecurity-101/cloud-security/what-is-jailbreaking/ 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57EC-20F7-CAEE-5BD9-D1C38B7EE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5DCC6-BAEF-49C4-8AC4-221B0D4A9EC7}" type="datetime1">
              <a:t>4/22/2025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A93F1-5F9F-F7F6-F49E-C1670A83E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096A5-2EEA-2B9D-0B87-009534496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65381"/>
      </p:ext>
    </p:extLst>
  </p:cSld>
  <p:clrMapOvr>
    <a:masterClrMapping/>
  </p:clrMapOvr>
</p:sld>
</file>

<file path=ppt/theme/theme1.xml><?xml version="1.0" encoding="utf-8"?>
<a:theme xmlns:a="http://schemas.openxmlformats.org/drawingml/2006/main" name="DylanVTI">
  <a:themeElements>
    <a:clrScheme name="DylanVTI">
      <a:dk1>
        <a:sysClr val="windowText" lastClr="000000"/>
      </a:dk1>
      <a:lt1>
        <a:sysClr val="window" lastClr="FFFFFF"/>
      </a:lt1>
      <a:dk2>
        <a:srgbClr val="1A1A33"/>
      </a:dk2>
      <a:lt2>
        <a:srgbClr val="EEFFE3"/>
      </a:lt2>
      <a:accent1>
        <a:srgbClr val="5C40EF"/>
      </a:accent1>
      <a:accent2>
        <a:srgbClr val="B8A0F8"/>
      </a:accent2>
      <a:accent3>
        <a:srgbClr val="00C777"/>
      </a:accent3>
      <a:accent4>
        <a:srgbClr val="005A66"/>
      </a:accent4>
      <a:accent5>
        <a:srgbClr val="9956EA"/>
      </a:accent5>
      <a:accent6>
        <a:srgbClr val="9BBB25"/>
      </a:accent6>
      <a:hlink>
        <a:srgbClr val="674CF0"/>
      </a:hlink>
      <a:folHlink>
        <a:srgbClr val="B53699"/>
      </a:folHlink>
    </a:clrScheme>
    <a:fontScheme name="DylanVTI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Dylan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lanVTI" id="{CD0E21EA-FD0B-4FCD-9D95-B274E3CB7535}" vid="{F2F2D961-94DA-46D9-ABD7-77D6D5FB2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DylanVTI</vt:lpstr>
      <vt:lpstr>George Hotz v Sony: The Jailbreak of the Playstation 3</vt:lpstr>
      <vt:lpstr>Jailbreaking: What is it actually?</vt:lpstr>
      <vt:lpstr>Our Main Character: George Hotz</vt:lpstr>
      <vt:lpstr>The Jailbreak of the Ps3</vt:lpstr>
      <vt:lpstr>Sony Response</vt:lpstr>
      <vt:lpstr>The Legal Battle</vt:lpstr>
      <vt:lpstr>The Fallout: Hacktivism</vt:lpstr>
      <vt:lpstr>Hotz Future after the Lawsuit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605</cp:revision>
  <dcterms:created xsi:type="dcterms:W3CDTF">2025-02-26T02:14:03Z</dcterms:created>
  <dcterms:modified xsi:type="dcterms:W3CDTF">2025-04-23T01:01:04Z</dcterms:modified>
</cp:coreProperties>
</file>

<file path=docProps/thumbnail.jpeg>
</file>